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307" r:id="rId4"/>
    <p:sldId id="306" r:id="rId5"/>
    <p:sldId id="310" r:id="rId6"/>
    <p:sldId id="311" r:id="rId7"/>
    <p:sldId id="312" r:id="rId8"/>
    <p:sldId id="313" r:id="rId9"/>
    <p:sldId id="290" r:id="rId10"/>
    <p:sldId id="288" r:id="rId11"/>
    <p:sldId id="286" r:id="rId12"/>
    <p:sldId id="289" r:id="rId13"/>
    <p:sldId id="287" r:id="rId14"/>
    <p:sldId id="267" r:id="rId15"/>
    <p:sldId id="292" r:id="rId16"/>
    <p:sldId id="300" r:id="rId17"/>
    <p:sldId id="297" r:id="rId18"/>
    <p:sldId id="293" r:id="rId19"/>
    <p:sldId id="299" r:id="rId20"/>
    <p:sldId id="294" r:id="rId21"/>
    <p:sldId id="296" r:id="rId22"/>
    <p:sldId id="314" r:id="rId23"/>
    <p:sldId id="295" r:id="rId24"/>
    <p:sldId id="298" r:id="rId25"/>
    <p:sldId id="301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62000" y="533400"/>
            <a:ext cx="7620000" cy="3276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43504" y="4195732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 48 «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осток»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Дифенбах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Ирина Николаевна,</a:t>
            </a:r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оспитатель</a:t>
            </a:r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785794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«Использование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кинезиологических</a:t>
            </a:r>
            <a:r>
              <a:rPr lang="ru-RU" sz="3600" b="1" i="1" dirty="0" smtClean="0">
                <a:solidFill>
                  <a:srgbClr val="002060"/>
                </a:solidFill>
              </a:rPr>
              <a:t> игр и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нейроупражнений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с детьми раннего возраста».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Евгения\Desktop\Kinder2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786"/>
            <a:ext cx="347200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Содружество полушарий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715000" cy="29416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Мозг человека представляет собой «содружество» функционально ассиметричных полушарий – левого и правого, каждое из которых – не зеркальное отображение другого, а необходимое дополнение.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Евгения\Desktop\Kinder2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357562"/>
            <a:ext cx="2928958" cy="319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Левое полушарие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Отвечает за логическое – аналитическое мышление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Анализирует факты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Обрабатывает информацию последовательно по этапам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Обеспечивает процессы индуктивного мышления (вначале осуществляется процесс анализа, а затем синтеза)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Обрабатывает вербальную информацию: отвечает за языковые способности: контролирует речь, а также способности к чтению и письму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Запоминает стихотворные строки, факты, имена, даты и их написание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Понимает только буквальный смысл слов того, что слышим или читаем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Планирует будущее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Контролирует движение правой половины тела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Отвечает за музыкальное образование, понимание смысла музыкальных произведений.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Различение ритма музыки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Отвечает за математические способности, работу с числами, формулами, таблицами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Отвечает за планирование.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Правое полушарие.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99903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Отвечает за образное мышление и пространственную ориентацию; позволяет ориентироваться на местности и составлять мозаичные картинки-головоломки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Отвечает за интуицию и интуитивную оценку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Может одновременно обрабатывать много разнообразной информации; способно рассматривать проблему в целом, не применяя анализа (параллельная обработка информации)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Реализует процессы дедуктивного мышления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Обрабатывает невербальную информацию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Запоминает образы, лица, картины, позы, голоса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Способно понимать метафоры и результаты работы чужого воображения, чувство юмора.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Воспринимает эмоциональную окраску речи, тембр голоса, интонацию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Ориентируется в настоящем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Контролирует движение левой половины тела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Отвечает за музыкальные способности, различение мелодий, темпа и гармонии в музыке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Отвечает за воображение, фантазии и мечты; художественное творчество и способности к изобразительному искусству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Отвечает за эмоциональные реакции.</a:t>
            </a:r>
            <a:endParaRPr lang="ru-RU" sz="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209800"/>
            <a:ext cx="8405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Активизация различных отделов коры больших полушарий мозга</a:t>
            </a:r>
          </a:p>
          <a:p>
            <a:pPr algn="just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Развитие  способностей ребенка человека</a:t>
            </a:r>
          </a:p>
          <a:p>
            <a:pPr algn="just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Развитие речи и психических процессов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Развитие межполушарных связей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Кинезиологические</a:t>
            </a:r>
            <a:r>
              <a:rPr lang="ru-RU" sz="2800" b="1" dirty="0" smtClean="0"/>
              <a:t> методики способствуют</a:t>
            </a:r>
            <a:endParaRPr lang="ru-RU" sz="2800" b="1" dirty="0"/>
          </a:p>
        </p:txBody>
      </p:sp>
      <p:pic>
        <p:nvPicPr>
          <p:cNvPr id="7" name="Picture 2" descr="C:\Users\Евгения\Desktop\029569bf22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43314"/>
            <a:ext cx="31612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2000" y="762000"/>
            <a:ext cx="3886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Развитие головного мозга ребенка начинается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внутриутробно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и активно продолжается после рождения.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Кинезиологические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упражнения – это комплекс движений, позволяющих активизировать межполушарное воздействие.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Кинезиологические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упражнения развивают мозолистое тело, повышают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стрессоустойчивость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синхронизируют работу полушарий, улучшают мыслительную деятельность, способствуют улучшению память и внимания, облегчают процесс чтения и письма.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6" descr="C:\Users\Евгения\Desktop\f93a5bd0d4c6dafec098376b4711c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3619500" cy="433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ПРАКТИКУМ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Упражнения для развития межполушарного взаимодействия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946525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Перекрёстный шаг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Ухо-нос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Кулак-ребро-ладонь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Фонарики 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Колечко 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Сорока-ворона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Кулачки-ладошки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Ладушки – оладушки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Зеркальное рисование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9937" name="Picture 1" descr="C:\Users\Евгения\Desktop\97380242_5111852_0_6fcb3_d601a429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2692630" cy="3757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Евгения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09800"/>
            <a:ext cx="2971800" cy="2971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«Перекрёстные шаги»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624522" cy="451804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Для начала мысленно проведите линию от лба к носу, подбородку и ниже – она разделяет тело на правую и левую половины. Движения, пересекающие эту линию, интегрируют работу полушарий мозга.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Поэтому "Перекрестные шаги" способствуют развитию координации и ориентации в пространстве, делают более успешными приобретение навыков чтения, письма, слушания, усвоения новой информации.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 еще снимают боль в пояснице и подтягивают мышцы живота.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 Локтем левой руки тянемся к колену правой ноги. Легко касаясь, соединяем локоть и колено.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2. Это же движение повторяем правой рукой и левой ногой. Выполнять стоя или сидя.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3. Соединяем левую ногу и правую руку за спиной и наоборот. Повторить 4–8 раз.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Словесное сопровождение (авторское):</a:t>
            </a: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Мы колени поднимаем,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Вместе весело шагаем,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Топаем мы ножками,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Хлопаем ладошками!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«Ухо – нос»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Левой рукой возьмитесь за кончик носа, а правой – за противоположное ухо. Одновременно отпустите ухо и нос, хлопните в ладоши, поменяйте положение рук с «точностью до наоборот». </a:t>
            </a:r>
          </a:p>
          <a:p>
            <a:pPr algn="just">
              <a:buNone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Словесное сопровождение (авторское):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Носик, ушко  мы найдем, 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С ними мы играть начнем,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Носик, ушко мы поймали, 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Хлоп – и ручки поменяли!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817" name="Picture 1" descr="C:\Users\Евгения\Desktop\i_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429132"/>
            <a:ext cx="3085513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«Кулак –ребро –ладонь»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03437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Три положения на плоскости стола, последовательно сменяют друг друга. Ладонь на плоскости, сжатая в кулак ладонь, ладонь ребром на плоскости стола, распрямленная ладонь на плоскости стола. Выполняется сначала правой рукой, потом –левой, затем двумя руками вместе по 8-10 раз.</a:t>
            </a:r>
          </a:p>
          <a:p>
            <a:pPr algn="ctr"/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Речевое сопровождение: (авторское): </a:t>
            </a:r>
          </a:p>
          <a:p>
            <a:pPr algn="ctr">
              <a:buNone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Кулачок, ребро, ладошка,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Поиграем мы немножко!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Кулачок, кулачок,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Ручки ставим на бочок,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А потом ладошки 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Как лапочки у кошки.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Мы немного отдохнем, и</a:t>
            </a:r>
          </a:p>
          <a:p>
            <a:pPr algn="ctr">
              <a:buNone/>
            </a:pP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Иопять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играть начнем.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8913" name="Picture 1" descr="C:\Users\Евгения\Desktop\45458_html_34775b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857628"/>
            <a:ext cx="2941205" cy="2276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«Фонарики»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54162"/>
            <a:ext cx="6143668" cy="4525963"/>
          </a:xfrm>
        </p:spPr>
        <p:txBody>
          <a:bodyPr>
            <a:norm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Руки положите перед собой, пальцы одной руки сжаты в кулак, пальцы другой руки выпрямлены.По сигналу руки меняются. Повторить 6-8 раз.</a:t>
            </a:r>
          </a:p>
          <a:p>
            <a:pPr algn="just"/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Речевое сопровождение (авторское):</a:t>
            </a:r>
          </a:p>
          <a:p>
            <a:pPr algn="just"/>
            <a:endParaRPr lang="ru-RU" sz="1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Мы ладошки разожмем,</a:t>
            </a: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И фонарики зажжем.</a:t>
            </a: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Раз, два, три, четыре, пять,</a:t>
            </a: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Будем с ручками играть!</a:t>
            </a: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Чтоб фонарик наш погас,</a:t>
            </a: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Кулачки сожмем сейчас.</a:t>
            </a:r>
          </a:p>
          <a:p>
            <a:pPr algn="just">
              <a:buNone/>
            </a:pPr>
            <a:endParaRPr lang="ru-RU" sz="1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Горят, горят фонарики, </a:t>
            </a: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Фонарики горят, </a:t>
            </a: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Горят, горят фонарики</a:t>
            </a:r>
          </a:p>
          <a:p>
            <a:pPr algn="just">
              <a:buNone/>
            </a:pP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</a:rPr>
              <a:t>И радуют ребят.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2769" name="Picture 1" descr="C:\Users\Евгения\Desktop\0011-011-Uprazhnenie-Fonar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71744"/>
            <a:ext cx="3155376" cy="2324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62200" y="533400"/>
            <a:ext cx="3962400" cy="914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Дети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дошкольного возраста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2200" y="2057400"/>
            <a:ext cx="3962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Поиск эффективных форм и приёмов профилактики и укрепления здоровья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1400" y="3581400"/>
            <a:ext cx="1447800" cy="685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err="1" smtClean="0">
                <a:solidFill>
                  <a:schemeClr val="tx2">
                    <a:lumMod val="75000"/>
                  </a:schemeClr>
                </a:solidFill>
              </a:rPr>
              <a:t>Кинезиологическая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 гимнастика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5000" y="4038600"/>
            <a:ext cx="1447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Растяжки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5600" y="3200400"/>
            <a:ext cx="1447800" cy="685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Развитие микро- и </a:t>
            </a:r>
            <a:r>
              <a:rPr lang="ru-RU" sz="1050" b="1" dirty="0" err="1" smtClean="0">
                <a:solidFill>
                  <a:schemeClr val="tx2">
                    <a:lumMod val="75000"/>
                  </a:schemeClr>
                </a:solidFill>
              </a:rPr>
              <a:t>макромоторики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7800" y="3962400"/>
            <a:ext cx="1447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Телесные упражнения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2800" y="2209800"/>
            <a:ext cx="1447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Релаксация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" y="2286000"/>
            <a:ext cx="1447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Дыхательная гимнастика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" y="3200400"/>
            <a:ext cx="1447800" cy="685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Массаж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76400" y="5715000"/>
            <a:ext cx="5257800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Полноценное и гармоничное развитие дошкольников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67200" y="1524000"/>
            <a:ext cx="304800" cy="5334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67200" y="3048000"/>
            <a:ext cx="304800" cy="5334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00682">
            <a:off x="2209800" y="3048000"/>
            <a:ext cx="304800" cy="5334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743200" y="3352800"/>
            <a:ext cx="304800" cy="5334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486400" y="3352800"/>
            <a:ext cx="304800" cy="5334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314857">
            <a:off x="6249356" y="2983475"/>
            <a:ext cx="304800" cy="5334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1866900" y="2324100"/>
            <a:ext cx="304800" cy="5334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6591300" y="2247900"/>
            <a:ext cx="304800" cy="5334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505200" y="5029200"/>
            <a:ext cx="1905000" cy="6096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«Колечко»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03437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Поочередно и как можно быстрее перебирайте пальцы рук, соединяя в кольцо с большим пальцем последовательно указательный, средний и т.д.. Проба выполняется в прямом и в обратном порядке. Сначала каждой рукой отдельно, затем сразу двумя руками.</a:t>
            </a:r>
          </a:p>
          <a:p>
            <a:pPr algn="just"/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Словесное сопровождение (авторское):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Раз, два, три, четыре, пять,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Будут пальчики играть.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Пальчики соединяем,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И колечки собираем.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7889" name="Picture 1" descr="C:\Users\Евгения\Desktop\kolechki-e1360854160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932164"/>
            <a:ext cx="4060907" cy="254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«СОРОКА-ВОРОНА»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191000" cy="47244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000" dirty="0" smtClean="0"/>
              <a:t>Пестование — это воспитание с помощью рифмованных присловий и припевок, сопровождающих малыша полезной гимнастикой и массажем. На ладошках и на стопах есть проекции всех внутренних органов. И все эти «бабушкины сказки» — не что иное, как массаж в игре.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Круговые движения взрослым пальцем по детской ладони стимулируют работу желудочно-кишечного тракта у малыша.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На центре ладони — проекция тонкого кишечника; отсюда и надо начинать </a:t>
            </a:r>
            <a:r>
              <a:rPr lang="ru-RU" sz="4000" dirty="0" err="1" smtClean="0"/>
              <a:t>массажик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Затем увеличивайте круги — по спирали к внешним контурам ладони: так вы «подгоняете» толстый кишечник (текст надо произносить не торопясь, разделяя слоги).</a:t>
            </a:r>
            <a:br>
              <a:rPr lang="ru-RU" sz="4000" dirty="0" smtClean="0"/>
            </a:br>
            <a:r>
              <a:rPr lang="ru-RU" sz="4000" dirty="0" smtClean="0"/>
              <a:t>Закончить «варить кашу» надо на слове «кормила», проведя линию от развернувшейся спирали между средним и безымянным пальцами: здесь проходит линия прямой кишки (кстати, регулярный массаж между подушечками среднего и безымянного пальцев на собственной ладони избавит вас от запоров).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Описывая работу «сороки-вороны» на раздаче этой самой каши деткам, Каждого «детку», т.е. каждый пальчик вашего младенца надо взять за кончик и слегка сжать.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Сначала мизинчик: он отвечает за работу сердца. </a:t>
            </a:r>
          </a:p>
          <a:p>
            <a:pPr algn="just">
              <a:buNone/>
            </a:pPr>
            <a:r>
              <a:rPr lang="ru-RU" sz="4000" dirty="0" smtClean="0"/>
              <a:t>Потом безымянный — для хорошей работы нервной системы и половой сферы. Массаж подушечки среднего пальца стимулирует работу печени; указательного — желудка.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Большой палец (которому «не дала, потому что кашу не варил, дрова не рубил — вот тебе!») не случайно оставляют напоследок: он ответственен за голову, сюда же выходит и так называемый «лёгочный меридиан». Поэтому большой пальчик недостаточно просто слегка сжать, а надо как следует «побить», чтобы активизировать деятельность мозга и провести профилактику респираторных заболеваний.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Сорока-сорока</a:t>
            </a:r>
            <a:br>
              <a:rPr lang="ru-RU" sz="1600" b="1" dirty="0" smtClean="0"/>
            </a:br>
            <a:r>
              <a:rPr lang="ru-RU" sz="1600" b="1" dirty="0" smtClean="0"/>
              <a:t>Кашу варила,</a:t>
            </a:r>
            <a:br>
              <a:rPr lang="ru-RU" sz="1600" b="1" dirty="0" smtClean="0"/>
            </a:br>
            <a:r>
              <a:rPr lang="ru-RU" sz="1600" b="1" dirty="0" smtClean="0"/>
              <a:t>Гостей созывала,</a:t>
            </a:r>
            <a:br>
              <a:rPr lang="ru-RU" sz="1600" b="1" dirty="0" smtClean="0"/>
            </a:br>
            <a:r>
              <a:rPr lang="ru-RU" sz="1600" b="1" dirty="0" smtClean="0"/>
              <a:t>На порог скакала.</a:t>
            </a:r>
            <a:br>
              <a:rPr lang="ru-RU" sz="1600" b="1" dirty="0" smtClean="0"/>
            </a:br>
            <a:r>
              <a:rPr lang="ru-RU" sz="1600" b="1" dirty="0" smtClean="0"/>
              <a:t>Гости на двор,</a:t>
            </a:r>
            <a:br>
              <a:rPr lang="ru-RU" sz="1600" b="1" dirty="0" smtClean="0"/>
            </a:br>
            <a:r>
              <a:rPr lang="ru-RU" sz="1600" b="1" dirty="0" smtClean="0"/>
              <a:t>Она кашу на стол,</a:t>
            </a:r>
            <a:br>
              <a:rPr lang="ru-RU" sz="1600" b="1" dirty="0" smtClean="0"/>
            </a:br>
            <a:r>
              <a:rPr lang="ru-RU" sz="1600" b="1" dirty="0" smtClean="0"/>
              <a:t>Этому дала,</a:t>
            </a:r>
            <a:br>
              <a:rPr lang="ru-RU" sz="1600" b="1" dirty="0" smtClean="0"/>
            </a:br>
            <a:r>
              <a:rPr lang="ru-RU" sz="1600" b="1" dirty="0" smtClean="0"/>
              <a:t>Этому дала,</a:t>
            </a:r>
            <a:br>
              <a:rPr lang="ru-RU" sz="1600" b="1" dirty="0" smtClean="0"/>
            </a:br>
            <a:r>
              <a:rPr lang="ru-RU" sz="1600" b="1" dirty="0" smtClean="0"/>
              <a:t>Этому дала,</a:t>
            </a:r>
            <a:br>
              <a:rPr lang="ru-RU" sz="1600" b="1" dirty="0" smtClean="0"/>
            </a:br>
            <a:r>
              <a:rPr lang="ru-RU" sz="1600" b="1" dirty="0" smtClean="0"/>
              <a:t>Этому дала,</a:t>
            </a:r>
            <a:br>
              <a:rPr lang="ru-RU" sz="1600" b="1" dirty="0" smtClean="0"/>
            </a:br>
            <a:r>
              <a:rPr lang="ru-RU" sz="1600" b="1" dirty="0" smtClean="0"/>
              <a:t>А этому не дала.</a:t>
            </a:r>
            <a:br>
              <a:rPr lang="ru-RU" sz="1600" b="1" dirty="0" smtClean="0"/>
            </a:br>
            <a:r>
              <a:rPr lang="ru-RU" sz="1600" b="1" dirty="0" smtClean="0"/>
              <a:t>Ты маленький,</a:t>
            </a:r>
            <a:br>
              <a:rPr lang="ru-RU" sz="1600" b="1" dirty="0" smtClean="0"/>
            </a:br>
            <a:r>
              <a:rPr lang="ru-RU" sz="1600" b="1" dirty="0" smtClean="0"/>
              <a:t>Коротенький,</a:t>
            </a:r>
            <a:br>
              <a:rPr lang="ru-RU" sz="1600" b="1" dirty="0" smtClean="0"/>
            </a:br>
            <a:r>
              <a:rPr lang="ru-RU" sz="1600" b="1" dirty="0" smtClean="0"/>
              <a:t>Сходи за водицей</a:t>
            </a:r>
            <a:br>
              <a:rPr lang="ru-RU" sz="1600" b="1" dirty="0" smtClean="0"/>
            </a:br>
            <a:r>
              <a:rPr lang="ru-RU" sz="1600" b="1" dirty="0" smtClean="0"/>
              <a:t>Да истопи баньку,</a:t>
            </a:r>
            <a:br>
              <a:rPr lang="ru-RU" sz="1600" b="1" dirty="0" smtClean="0"/>
            </a:br>
            <a:r>
              <a:rPr lang="ru-RU" sz="1600" b="1" dirty="0" smtClean="0"/>
              <a:t>Да вымой, выпари меня,</a:t>
            </a:r>
            <a:br>
              <a:rPr lang="ru-RU" sz="1600" b="1" dirty="0" smtClean="0"/>
            </a:br>
            <a:r>
              <a:rPr lang="ru-RU" sz="1600" b="1" dirty="0" smtClean="0"/>
              <a:t>Тогда дам кашки</a:t>
            </a:r>
            <a:br>
              <a:rPr lang="ru-RU" sz="1600" b="1" dirty="0" smtClean="0"/>
            </a:br>
            <a:r>
              <a:rPr lang="ru-RU" sz="1600" b="1" dirty="0" smtClean="0"/>
              <a:t>На красной ложке.</a:t>
            </a:r>
            <a:endParaRPr lang="ru-RU" sz="1600" b="1" dirty="0"/>
          </a:p>
        </p:txBody>
      </p:sp>
      <p:sp>
        <p:nvSpPr>
          <p:cNvPr id="5122" name="AutoShape 2" descr="https://thumbs.dreamstime.com/z/%D0%B2%D0%B0%D1%80%D0%B8%D1%82-%D0%BA%D0%B0%D1%88%D1%83-magpie-240103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thumbs.dreamstime.com/z/%D0%B2%D0%B0%D1%80%D0%B8%D1%82-%D0%BA%D0%B0%D1%88%D1%83-magpie-240103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«КУЛАЧКИ-ЛАДОШКИ»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Поочередно сжимать и разжимать кулачки, меняя положение рук. Одна рука в кулачок сжата, вторая – с выпрямленной ладошкой. Поменять позицию рук, наоборот. Чередовать движения. </a:t>
            </a:r>
          </a:p>
          <a:p>
            <a:r>
              <a:rPr lang="ru-RU" sz="1200" dirty="0" smtClean="0"/>
              <a:t>Второй вариант выполнения: сжимать и разжимать одновременно 2 ладошки.</a:t>
            </a:r>
          </a:p>
          <a:p>
            <a:pPr algn="ctr">
              <a:buNone/>
            </a:pPr>
            <a:endParaRPr lang="ru-RU" sz="1200" b="1" i="1" dirty="0" smtClean="0"/>
          </a:p>
          <a:p>
            <a:pPr algn="ctr">
              <a:buNone/>
            </a:pPr>
            <a:r>
              <a:rPr lang="ru-RU" sz="1200" b="1" i="1" dirty="0" smtClean="0"/>
              <a:t>Словесное сопровождение (авторское):</a:t>
            </a:r>
          </a:p>
          <a:p>
            <a:pPr algn="ctr"/>
            <a:r>
              <a:rPr lang="ru-RU" sz="1200" b="1" i="1" dirty="0" smtClean="0"/>
              <a:t>Кошечка-кошка</a:t>
            </a:r>
          </a:p>
          <a:p>
            <a:pPr algn="ctr"/>
            <a:r>
              <a:rPr lang="ru-RU" sz="1200" b="1" i="1" dirty="0" smtClean="0"/>
              <a:t>Поиграй немножко!</a:t>
            </a:r>
          </a:p>
          <a:p>
            <a:pPr algn="ctr"/>
            <a:r>
              <a:rPr lang="ru-RU" sz="1200" b="1" i="1" dirty="0" smtClean="0"/>
              <a:t>У нее на лапках </a:t>
            </a:r>
          </a:p>
          <a:p>
            <a:pPr algn="ctr"/>
            <a:r>
              <a:rPr lang="ru-RU" sz="1200" b="1" i="1" dirty="0" smtClean="0"/>
              <a:t>Коготки-царапки.</a:t>
            </a:r>
          </a:p>
          <a:p>
            <a:pPr algn="ctr"/>
            <a:r>
              <a:rPr lang="ru-RU" sz="1200" b="1" i="1" dirty="0" smtClean="0"/>
              <a:t>Кулачки-ладошки,</a:t>
            </a:r>
          </a:p>
          <a:p>
            <a:pPr algn="ctr"/>
            <a:r>
              <a:rPr lang="ru-RU" sz="1200" b="1" i="1" dirty="0" smtClean="0"/>
              <a:t>Мы играем с кошкой!</a:t>
            </a:r>
            <a:endParaRPr lang="ru-RU" sz="1200" b="1" i="1" dirty="0"/>
          </a:p>
        </p:txBody>
      </p:sp>
      <p:pic>
        <p:nvPicPr>
          <p:cNvPr id="4" name="Picture 1" descr="C:\Users\Евгения\Desktop\0011-011-Uprazhnenie-Fonar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357694"/>
            <a:ext cx="2298120" cy="169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«Ладушки-оладушки»»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313373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Правая рука лежит ладонью вниз, а левая – ладонью вверх; одновременная смена позиции со словами:</a:t>
            </a:r>
            <a:endParaRPr lang="ru-RU" sz="1400" dirty="0" smtClean="0"/>
          </a:p>
          <a:p>
            <a:pPr algn="ctr">
              <a:buNone/>
            </a:pPr>
            <a:r>
              <a:rPr lang="ru-RU" sz="1400" b="1" i="1" dirty="0" smtClean="0"/>
              <a:t>Словесное сопровождение (авторское).</a:t>
            </a:r>
          </a:p>
          <a:p>
            <a:pPr algn="ctr">
              <a:buNone/>
            </a:pPr>
            <a:r>
              <a:rPr lang="ru-RU" sz="1400" b="1" i="1" dirty="0" smtClean="0"/>
              <a:t>«Ладушки-ладушки,</a:t>
            </a:r>
          </a:p>
          <a:p>
            <a:pPr algn="ctr">
              <a:buNone/>
            </a:pPr>
            <a:r>
              <a:rPr lang="ru-RU" sz="1400" b="1" i="1" dirty="0" smtClean="0"/>
              <a:t>Испечем мы с бабушкой,</a:t>
            </a:r>
          </a:p>
          <a:p>
            <a:pPr algn="ctr">
              <a:buNone/>
            </a:pPr>
            <a:r>
              <a:rPr lang="ru-RU" sz="1400" b="1" i="1" dirty="0" smtClean="0"/>
              <a:t>Испечем мы с бабушкой!</a:t>
            </a:r>
          </a:p>
          <a:p>
            <a:pPr algn="ctr">
              <a:buNone/>
            </a:pPr>
            <a:r>
              <a:rPr lang="ru-RU" sz="1400" b="1" i="1" dirty="0" smtClean="0"/>
              <a:t>Вкусные оладушки!»</a:t>
            </a:r>
          </a:p>
          <a:p>
            <a:pPr algn="ctr">
              <a:buNone/>
            </a:pPr>
            <a:r>
              <a:rPr lang="ru-RU" sz="1400" b="1" i="1" dirty="0" smtClean="0"/>
              <a:t>«Поиграем в ладушки</a:t>
            </a:r>
          </a:p>
          <a:p>
            <a:pPr algn="ctr">
              <a:buNone/>
            </a:pPr>
            <a:r>
              <a:rPr lang="ru-RU" sz="1400" b="1" i="1" dirty="0" smtClean="0"/>
              <a:t>Ладушки – оладушки!»</a:t>
            </a: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Евгения\Desktop\Kinder2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857628"/>
            <a:ext cx="209630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Зеркальное рисование»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Необходимо рисовать одновременно обеими руками зеркально-симметричные рисунки. Для детей раннего возраста  предлагаются готовые рисунки.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3" name="Picture 1" descr="C:\Users\Евгения\Desktop\disl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95600"/>
            <a:ext cx="6400800" cy="353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Эффективность применения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кинезиологических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приёмов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752601"/>
            <a:ext cx="5943600" cy="25146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В результате систематического применения приёмов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кинезиологии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у детей развиваются межполушарные связи, улучшается память и концентрация внимания. В связи с улучшением интегративной функции мозга у многих детей при этом наблюдается значительный прогресс в речевом и познавательном развитии.</a:t>
            </a: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2672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Кинезиологические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упражнения дают возможность задействовать те участки мозга, которые раньше не участвовали в коррекционно-развивающей работе, что способствует более эффективному процессу обучения и развития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6082" name="Picture 2" descr="C:\Users\Евгения\Desktop\1245008_0_41046_f755ea1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246415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Евгения\Desktop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66" y="1714489"/>
            <a:ext cx="2212122" cy="233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" y="914400"/>
            <a:ext cx="8022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Благодарим за внимание!</a:t>
            </a:r>
            <a:endParaRPr lang="ru-RU" sz="5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5" name="Picture 1" descr="C:\Users\Евгения\Desktop\092460b5e82dbc82cadca892a3f34f87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4837661" cy="477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Особенности развития детей раннего возраста</a:t>
            </a:r>
            <a:endParaRPr lang="ru-RU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500174"/>
            <a:ext cx="3571900" cy="192882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Наличие тесной взаимосвязи физического и психического развития. Любые отклонения в физическом развитии могут привести к психическим нарушениям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4286256"/>
            <a:ext cx="3700482" cy="207170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Индивидуальные темпы развития. В силу неравномерности и </a:t>
            </a:r>
            <a:r>
              <a:rPr lang="ru-RU" b="1" dirty="0" err="1" smtClean="0">
                <a:solidFill>
                  <a:schemeClr val="bg1"/>
                </a:solidFill>
              </a:rPr>
              <a:t>гетерохронности</a:t>
            </a:r>
            <a:r>
              <a:rPr lang="ru-RU" b="1" dirty="0" smtClean="0">
                <a:solidFill>
                  <a:schemeClr val="bg1"/>
                </a:solidFill>
              </a:rPr>
              <a:t> органы и системы организма развиваются не одинаково быстро;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143380"/>
            <a:ext cx="2628912" cy="200026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Высокая ранимость ребенка, что предъявляет особые требования к его воспитанию;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1643050"/>
            <a:ext cx="2557474" cy="17145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Восприимчивость детей к обучению (в этом возрасте легко образуются условные связи). </a:t>
            </a:r>
          </a:p>
          <a:p>
            <a:pPr algn="ctr"/>
            <a:endParaRPr lang="ru-RU" dirty="0"/>
          </a:p>
        </p:txBody>
      </p:sp>
      <p:pic>
        <p:nvPicPr>
          <p:cNvPr id="9" name="Picture 2" descr="C:\Users\Евгения\Desktop\555891_2rsbtfluo62oo4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571744"/>
            <a:ext cx="1576001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  <p:bldP spid="7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215423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Фундаментальные жизненные приобретения ребенка в раннем возрасте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2357430"/>
            <a:ext cx="4429156" cy="1428760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Прямохождение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714612" y="3786190"/>
            <a:ext cx="4357718" cy="1214446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Речевое общение.</a:t>
            </a:r>
          </a:p>
          <a:p>
            <a:pPr algn="ctr"/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143372" y="5214950"/>
            <a:ext cx="4714908" cy="1285884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Предметная деятельность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endParaRPr lang="ru-RU" dirty="0" smtClean="0"/>
          </a:p>
          <a:p>
            <a:pPr lvl="0" algn="just"/>
            <a:r>
              <a:rPr lang="ru-RU" b="1" dirty="0" smtClean="0"/>
              <a:t>Расширение возможностей ребенка в активном </a:t>
            </a:r>
            <a:r>
              <a:rPr lang="ru-RU" b="1" dirty="0" err="1" smtClean="0"/>
              <a:t>действовании</a:t>
            </a:r>
            <a:r>
              <a:rPr lang="ru-RU" b="1" dirty="0" smtClean="0"/>
              <a:t>.  Активность ребенка – это мощнейший инструмент совершенствования всех видов деятельности ребенка.</a:t>
            </a:r>
          </a:p>
          <a:p>
            <a:pPr algn="just"/>
            <a:r>
              <a:rPr lang="ru-RU" b="1" dirty="0" smtClean="0"/>
              <a:t> Интенсивное развитие порогов чувствительности, мышечного чувства.</a:t>
            </a:r>
          </a:p>
          <a:p>
            <a:pPr lvl="0" algn="just"/>
            <a:r>
              <a:rPr lang="ru-RU" b="1" dirty="0" smtClean="0"/>
              <a:t>Совершенствование двигательных навыков, в частности грубая и мелкая моторика.</a:t>
            </a:r>
          </a:p>
          <a:p>
            <a:pPr lvl="0" algn="just"/>
            <a:r>
              <a:rPr lang="ru-RU" b="1" dirty="0" smtClean="0"/>
              <a:t>Быстрое освоение пространства. </a:t>
            </a:r>
          </a:p>
          <a:p>
            <a:pPr lvl="0" algn="just"/>
            <a:r>
              <a:rPr lang="ru-RU" b="1" dirty="0" smtClean="0"/>
              <a:t>Ребенок открывает для себя окружающий мир. </a:t>
            </a:r>
          </a:p>
          <a:p>
            <a:pPr lvl="0" algn="just"/>
            <a:r>
              <a:rPr lang="ru-RU" b="1" dirty="0" smtClean="0"/>
              <a:t>Освоение ходьбы стимулирует развитие самосознания.  Ребенок открывает для себя: «Я могу!», «Я хочу!».</a:t>
            </a:r>
          </a:p>
          <a:p>
            <a:pPr algn="just"/>
            <a:endParaRPr lang="ru-RU" b="1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357158" y="428604"/>
            <a:ext cx="8429684" cy="1214446"/>
          </a:xfrm>
          <a:prstGeom prst="ellipseRibbon2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600" b="1" i="1" dirty="0" err="1" smtClean="0">
                <a:solidFill>
                  <a:schemeClr val="bg1"/>
                </a:solidFill>
              </a:rPr>
              <a:t>Прямохождение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Предметные действия и условия их развития.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300" b="1" i="1" dirty="0" smtClean="0"/>
              <a:t>   </a:t>
            </a:r>
          </a:p>
          <a:p>
            <a:pPr>
              <a:buNone/>
            </a:pPr>
            <a:endParaRPr lang="ru-RU" sz="4000" b="1" i="1" dirty="0" smtClean="0"/>
          </a:p>
          <a:p>
            <a:pPr algn="ctr">
              <a:buNone/>
            </a:pPr>
            <a:endParaRPr lang="ru-RU" sz="4000" b="1" i="1" dirty="0" smtClean="0"/>
          </a:p>
          <a:p>
            <a:pPr algn="ctr">
              <a:buNone/>
            </a:pPr>
            <a:r>
              <a:rPr lang="ru-RU" sz="4000" b="1" i="1" dirty="0" smtClean="0"/>
              <a:t>«ребенок-предмет-взрослый».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ru-RU" sz="3600" b="1" dirty="0" smtClean="0"/>
              <a:t>развитие речи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57686" y="4714884"/>
            <a:ext cx="285752" cy="42862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7686" y="3786190"/>
            <a:ext cx="214314" cy="35719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1071538" y="1643050"/>
            <a:ext cx="6772316" cy="2000264"/>
          </a:xfrm>
          <a:prstGeom prst="star6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Главная задача взрослого: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выработка у ребенка установки на поиск основных назначений игрушки.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Нейропсихологическое обоснование формирования речевого высказывания.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14282" y="1428736"/>
            <a:ext cx="8715436" cy="914400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Возникновение образа объекта, с которым взаимодействует ребенок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(в правом полушарии) при словесном подкреплении взрослого.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14282" y="2357430"/>
            <a:ext cx="8715436" cy="914400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Формирование связи между зрительным образом  и вербальной единицей (пассивный запас речи).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14282" y="3357562"/>
            <a:ext cx="8715436" cy="1071570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Перевод зрительного образа в слово (импульс из правого полушария переходит в левое).</a:t>
            </a:r>
          </a:p>
          <a:p>
            <a:pPr algn="ctr"/>
            <a:endParaRPr lang="ru-RU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14282" y="4500570"/>
            <a:ext cx="8715436" cy="1000132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Ребенок озвучивает объект, произносит слово (импульс переходит в лобные отделы ГМ).</a:t>
            </a:r>
          </a:p>
          <a:p>
            <a:pPr algn="ctr"/>
            <a:endParaRPr lang="ru-RU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14282" y="5643578"/>
            <a:ext cx="8643998" cy="914400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Запоминание слова, переход умения данного умения в навык (импульс проходит в теменные зоны – ГМ тратит на это меньше энергии).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Мозолистое тело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58204" cy="33226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Мозолистое тело необходимо для координации работы мозга и передачи информации из одного полушария в другое.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Нарушение мозолистого тела 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Искажение  познавательной деятельности детей</a:t>
            </a:r>
          </a:p>
          <a:p>
            <a:pPr algn="just"/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Некоординированная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работа полушарий ГМ.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Нарушение  пространственной ориентации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неадекватное эмоциональное реагирование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накопление пассивного словаря (правое полушарие отвечает за накопление и восприятие образов), при отсутствии или бедности  активного словаря (левое полушарие головного мозга  отвечает за речевое оформление  воспринимаемой информации).</a:t>
            </a:r>
          </a:p>
          <a:p>
            <a:pPr algn="just"/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1987" name="Picture 3" descr="C:\Users\Евгения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808409"/>
            <a:ext cx="1940279" cy="204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Мозолистое тело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05000"/>
            <a:ext cx="5419732" cy="445295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Если нарушается проводимость через мозолистое тело, то ведущее полушарие берет на себя большую нагрузку, а другое блокируется.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Оба полушария начинают работать без связи. Нарушаются пространственная ориентация, адекватное эмоциональное реагирование, координация работы зрительного и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аудиального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восприятия с работой пишущей руки.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Ребенок в таком состоянии не может читать и писать, воспринимая информацию на слух или глазами.</a:t>
            </a:r>
          </a:p>
          <a:p>
            <a:endParaRPr lang="ru-RU" dirty="0"/>
          </a:p>
        </p:txBody>
      </p:sp>
      <p:pic>
        <p:nvPicPr>
          <p:cNvPr id="41986" name="Picture 2" descr="C:\Users\Евгения\Desktop\029569bf22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00306"/>
            <a:ext cx="2894834" cy="2804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85DFD0"/>
      </a:lt2>
      <a:accent1>
        <a:srgbClr val="0F6FC6"/>
      </a:accent1>
      <a:accent2>
        <a:srgbClr val="7030A0"/>
      </a:accent2>
      <a:accent3>
        <a:srgbClr val="00B0F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1398</TotalTime>
  <Words>1349</Words>
  <Application>Microsoft Office PowerPoint</Application>
  <PresentationFormat>Экран (4:3)</PresentationFormat>
  <Paragraphs>218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PowerPoint</vt:lpstr>
      <vt:lpstr>Презентация PowerPoint</vt:lpstr>
      <vt:lpstr>Особенности развития детей раннего возраста</vt:lpstr>
      <vt:lpstr>Фундаментальные жизненные приобретения ребенка в раннем возрасте</vt:lpstr>
      <vt:lpstr>Презентация PowerPoint</vt:lpstr>
      <vt:lpstr> Предметные действия и условия их развития. </vt:lpstr>
      <vt:lpstr> Нейропсихологическое обоснование формирования речевого высказывания. </vt:lpstr>
      <vt:lpstr>Мозолистое тело</vt:lpstr>
      <vt:lpstr>Мозолистое тело</vt:lpstr>
      <vt:lpstr>Содружество полушарий</vt:lpstr>
      <vt:lpstr>Левое полушарие</vt:lpstr>
      <vt:lpstr>Правое полушарие. </vt:lpstr>
      <vt:lpstr>Кинезиологические методики способствуют</vt:lpstr>
      <vt:lpstr>Презентация PowerPoint</vt:lpstr>
      <vt:lpstr>ПРАКТИКУМ Упражнения для развития межполушарного взаимодействия</vt:lpstr>
      <vt:lpstr>«Перекрёстные шаги»</vt:lpstr>
      <vt:lpstr>«Ухо – нос» </vt:lpstr>
      <vt:lpstr>«Кулак –ребро –ладонь» </vt:lpstr>
      <vt:lpstr>«Фонарики»</vt:lpstr>
      <vt:lpstr>«Колечко» </vt:lpstr>
      <vt:lpstr>«СОРОКА-ВОРОНА» </vt:lpstr>
      <vt:lpstr>«КУЛАЧКИ-ЛАДОШКИ»</vt:lpstr>
      <vt:lpstr>«Ладушки-оладушки»» </vt:lpstr>
      <vt:lpstr>«Зеркальное рисование» </vt:lpstr>
      <vt:lpstr>Эффективность применения кинезиологических приёмов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Zverdvd.org</cp:lastModifiedBy>
  <cp:revision>208</cp:revision>
  <dcterms:created xsi:type="dcterms:W3CDTF">2014-10-26T13:53:12Z</dcterms:created>
  <dcterms:modified xsi:type="dcterms:W3CDTF">2024-09-19T11:03:46Z</dcterms:modified>
</cp:coreProperties>
</file>